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2" r:id="rId2"/>
    <p:sldId id="335" r:id="rId3"/>
    <p:sldId id="311" r:id="rId4"/>
    <p:sldId id="260" r:id="rId5"/>
    <p:sldId id="266" r:id="rId6"/>
    <p:sldId id="309" r:id="rId7"/>
    <p:sldId id="310" r:id="rId8"/>
    <p:sldId id="267" r:id="rId9"/>
    <p:sldId id="313" r:id="rId10"/>
    <p:sldId id="269" r:id="rId11"/>
    <p:sldId id="316" r:id="rId12"/>
    <p:sldId id="315" r:id="rId13"/>
    <p:sldId id="317" r:id="rId14"/>
    <p:sldId id="318" r:id="rId15"/>
    <p:sldId id="319" r:id="rId16"/>
    <p:sldId id="320" r:id="rId17"/>
    <p:sldId id="321" r:id="rId18"/>
    <p:sldId id="322" r:id="rId19"/>
    <p:sldId id="338" r:id="rId20"/>
    <p:sldId id="332" r:id="rId21"/>
    <p:sldId id="333" r:id="rId22"/>
    <p:sldId id="331" r:id="rId23"/>
    <p:sldId id="334" r:id="rId24"/>
    <p:sldId id="323" r:id="rId25"/>
    <p:sldId id="324" r:id="rId26"/>
    <p:sldId id="339" r:id="rId27"/>
    <p:sldId id="343" r:id="rId28"/>
    <p:sldId id="340" r:id="rId29"/>
    <p:sldId id="341" r:id="rId30"/>
    <p:sldId id="261" r:id="rId31"/>
    <p:sldId id="325" r:id="rId32"/>
    <p:sldId id="326" r:id="rId33"/>
    <p:sldId id="327" r:id="rId34"/>
    <p:sldId id="328" r:id="rId35"/>
    <p:sldId id="329" r:id="rId36"/>
    <p:sldId id="342" r:id="rId37"/>
    <p:sldId id="28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/>
    <p:restoredTop sz="91401"/>
  </p:normalViewPr>
  <p:slideViewPr>
    <p:cSldViewPr snapToGrid="0" snapToObjects="1">
      <p:cViewPr varScale="1">
        <p:scale>
          <a:sx n="98" d="100"/>
          <a:sy n="98" d="100"/>
        </p:scale>
        <p:origin x="13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Processing capacity is finite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Processing capacity is finite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listening</c:v>
                </c:pt>
                <c:pt idx="1">
                  <c:v>converting</c:v>
                </c:pt>
                <c:pt idx="2">
                  <c:v>memory</c:v>
                </c:pt>
                <c:pt idx="3">
                  <c:v>speech</c:v>
                </c:pt>
                <c:pt idx="4">
                  <c:v>what my hair looks like</c:v>
                </c:pt>
                <c:pt idx="5">
                  <c:v>what I did last night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1.3</c:v>
                </c:pt>
                <c:pt idx="5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9-8542-8746-7732B9853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933D8-8182-B24A-A90B-706D8407650C}" type="datetimeFigureOut">
              <a:rPr lang="en-US"/>
              <a:t>4/26/18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DD888-0C42-E94D-8B77-A3A4E9877C57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82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7BF5D-D209-5240-B2C7-A75E902330FA}" type="datetimeFigureOut">
              <a:rPr lang="en-US"/>
              <a:t>4/26/18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9F44F-BD5A-CF40-B0C0-E2E05F7D4CA3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4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A695-2B4C-7545-9472-47445BA6692C}" type="datetime1">
              <a:rPr lang="en-US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Stephen A. Sanford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9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F19-5598-8546-A58E-8CFC05C54961}" type="datetime1">
              <a:rPr lang="en-US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Stephen A. Sanford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3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DD30-465A-444A-82BB-9CAE7F9B28D5}" type="datetime1">
              <a:rPr lang="en-US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Stephen A. Sanford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2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9121-B045-3B4C-9F22-9F3EABFE43DF}" type="datetime1">
              <a:rPr lang="en-US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Stephen A. Sanford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1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7AD5-461A-5447-B174-7B2A6D7AC78F}" type="datetime1">
              <a:rPr lang="en-US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Stephen A. Sanford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E15-6F5F-D941-A1FE-2FFBBE6D6D6B}" type="datetime1">
              <a:rPr lang="en-US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Stephen A. Sanford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AAD-642D-674F-9552-6FB4DC15CE87}" type="datetime1">
              <a:rPr lang="en-US"/>
              <a:t>4/26/18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Stephen A. Sanford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2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DDC1-C336-6A4C-8395-9759E1F94E4D}" type="datetime1">
              <a:rPr lang="en-US"/>
              <a:t>4/26/18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Stephen A. Sanford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8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3C8F-54DC-D547-AA43-7E0AF0EC4A87}" type="datetime1">
              <a:rPr lang="en-US"/>
              <a:t>4/26/18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Stephen A. Sanford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2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C350-10BD-0B4E-B162-466479DAD6F9}" type="datetime1">
              <a:rPr lang="en-US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Stephen A. Sanford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5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AA6-7102-1942-8946-B4B650A9C94D}" type="datetime1">
              <a:rPr lang="en-US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 Stephen A. Sanford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4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1EA06-9866-B748-832D-BD1E2CC3958A}" type="datetime1">
              <a:rPr lang="en-US"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©2015 Stephen A. Sanford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CF0F-283C-E144-A2F4-2DD318CF6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6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the-interpreters-gy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harpers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linguaportuguesa07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topics/translated-court-forms-informatio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018902"/>
            <a:ext cx="7772400" cy="3579223"/>
          </a:xfrm>
        </p:spPr>
        <p:txBody>
          <a:bodyPr>
            <a:normAutofit/>
          </a:bodyPr>
          <a:lstStyle/>
          <a:p>
            <a:r>
              <a:rPr lang="en-US" dirty="0"/>
              <a:t>Skill-Building Strategies for Interpreters and Interpreter Trainers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5003074"/>
            <a:ext cx="6400800" cy="156754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STEVE SANFORD</a:t>
            </a:r>
          </a:p>
          <a:p>
            <a:r>
              <a:rPr lang="en-US" sz="2000" dirty="0"/>
              <a:t>INSTRUCTOR, BOSTON UNIVERSITY CENTER FOR PROFESSIONAL EDUCATION</a:t>
            </a:r>
          </a:p>
          <a:p>
            <a:r>
              <a:rPr lang="en-US" sz="2000" dirty="0"/>
              <a:t>COURT INTERPRETER II, TRIAL COURT OF MASSACHUSETTS</a:t>
            </a:r>
          </a:p>
          <a:p>
            <a:r>
              <a:rPr lang="en-US" sz="2000" dirty="0"/>
              <a:t>stevesan@bu.edu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9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0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ELSE DO TERPS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534"/>
            <a:ext cx="8229600" cy="4991630"/>
          </a:xfrm>
        </p:spPr>
        <p:txBody>
          <a:bodyPr>
            <a:noAutofit/>
          </a:bodyPr>
          <a:lstStyle/>
          <a:p>
            <a:r>
              <a:rPr lang="en-US" sz="2400" dirty="0"/>
              <a:t>BEING FULLY BILINGUAL IS JUST THE BEGINNING</a:t>
            </a:r>
          </a:p>
          <a:p>
            <a:r>
              <a:rPr lang="en-US" sz="2400" dirty="0"/>
              <a:t>MEMORY, SHORT- AND LONG-TERM</a:t>
            </a:r>
          </a:p>
          <a:p>
            <a:r>
              <a:rPr lang="en-US" sz="2400" dirty="0"/>
              <a:t>VISUALIZATION AND ATTENTION TO DETAIL</a:t>
            </a:r>
          </a:p>
          <a:p>
            <a:r>
              <a:rPr lang="en-US" sz="2400" dirty="0"/>
              <a:t>KNOWLEDGE OF LANGUAGE; REGISTER, IDIOMS, GRAMMAR, TERMINOLOGY </a:t>
            </a:r>
          </a:p>
          <a:p>
            <a:r>
              <a:rPr lang="en-US" sz="2400" dirty="0"/>
              <a:t>KNOWLEDGE OF WORLD; SCIENCE, HISTORY, CURRENT EVENTS, RANDOM SUBJECTS</a:t>
            </a:r>
          </a:p>
          <a:p>
            <a:r>
              <a:rPr lang="en-US" sz="2400" dirty="0"/>
              <a:t>ABILITY TO QUICKLY UNDERSTAND, PREDICT, AND CHOOSE </a:t>
            </a:r>
          </a:p>
          <a:p>
            <a:r>
              <a:rPr lang="en-US" sz="2400" dirty="0"/>
              <a:t>ABILITY TO ORGANIZE WHAT YOU ARE GOING TO SAY </a:t>
            </a:r>
          </a:p>
          <a:p>
            <a:r>
              <a:rPr lang="en-US" sz="2400" dirty="0"/>
              <a:t>ABILITY TO BE INTERESTED IN WHAT IS BEING HEARD OR READ.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8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314295"/>
          </a:xfrm>
        </p:spPr>
        <p:txBody>
          <a:bodyPr/>
          <a:lstStyle/>
          <a:p>
            <a:r>
              <a:rPr lang="en-US" dirty="0"/>
              <a:t>MY SUGGESTIONS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6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Write self-evaluations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B language</a:t>
            </a:r>
          </a:p>
          <a:p>
            <a:r>
              <a:rPr lang="en-US" dirty="0"/>
              <a:t>be as honest and objective as you can</a:t>
            </a:r>
          </a:p>
          <a:p>
            <a:r>
              <a:rPr lang="en-US" dirty="0"/>
              <a:t>if it’s hard to do, ask yourself why that is</a:t>
            </a:r>
          </a:p>
          <a:p>
            <a:r>
              <a:rPr lang="en-US" dirty="0"/>
              <a:t>use this to set goals and priorities, and to record your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7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Put a glossary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learn how to do terminology research</a:t>
            </a:r>
          </a:p>
          <a:p>
            <a:r>
              <a:rPr lang="en-US" dirty="0"/>
              <a:t>make sure you spell everything correctly</a:t>
            </a:r>
          </a:p>
          <a:p>
            <a:r>
              <a:rPr lang="en-US" dirty="0"/>
              <a:t>check to make sure terms are widely used</a:t>
            </a:r>
          </a:p>
          <a:p>
            <a:r>
              <a:rPr lang="en-US" dirty="0"/>
              <a:t>keep verbs in the infinitive</a:t>
            </a:r>
          </a:p>
          <a:p>
            <a:r>
              <a:rPr lang="en-US" dirty="0"/>
              <a:t>keep parts of speech consistent (verb = verb, noun = noun, etc.)</a:t>
            </a:r>
          </a:p>
          <a:p>
            <a:r>
              <a:rPr lang="en-US" dirty="0"/>
              <a:t>spend time double-checking your entries</a:t>
            </a:r>
          </a:p>
          <a:p>
            <a:r>
              <a:rPr lang="en-US" dirty="0"/>
              <a:t>quiz yourself</a:t>
            </a:r>
          </a:p>
          <a:p>
            <a:r>
              <a:rPr lang="en-US" dirty="0"/>
              <a:t>compile sub-glossaries for specific subjects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6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Keep a reading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This will help you ensure that you are reading in both your languages, and reading about a variety of subjects.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Write essays, in both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higher-register deficiencies will become immediately apparent</a:t>
            </a:r>
          </a:p>
          <a:p>
            <a:r>
              <a:rPr lang="en-US" dirty="0"/>
              <a:t>reveals your active vocabulary (Gile model)</a:t>
            </a:r>
          </a:p>
          <a:p>
            <a:r>
              <a:rPr lang="en-US" dirty="0"/>
              <a:t>helps you become more articulate</a:t>
            </a:r>
          </a:p>
          <a:p>
            <a:r>
              <a:rPr lang="en-US" dirty="0"/>
              <a:t>will help you if you want to work as a translator as well</a:t>
            </a:r>
          </a:p>
          <a:p>
            <a:r>
              <a:rPr lang="en-US" dirty="0"/>
              <a:t>these need to be corrected in detail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4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Speeches and debates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reveal higher-register deficiencies</a:t>
            </a:r>
          </a:p>
          <a:p>
            <a:r>
              <a:rPr lang="en-US" dirty="0"/>
              <a:t>reveal your active vocabulary (Gile model) and general knowledge (or lack thereof)</a:t>
            </a:r>
          </a:p>
          <a:p>
            <a:r>
              <a:rPr lang="en-US" dirty="0"/>
              <a:t>help you become more articulate</a:t>
            </a:r>
          </a:p>
          <a:p>
            <a:r>
              <a:rPr lang="en-US" dirty="0"/>
              <a:t>help you become comfortable with public speaking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5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Listen to podcasts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while you’re doing something else</a:t>
            </a:r>
          </a:p>
          <a:p>
            <a:r>
              <a:rPr lang="en-US" dirty="0"/>
              <a:t>My favorites; </a:t>
            </a:r>
            <a:r>
              <a:rPr lang="en-US" i="1" dirty="0"/>
              <a:t>Radiolab, This American Life, The Moth</a:t>
            </a:r>
            <a:r>
              <a:rPr lang="en-US" dirty="0"/>
              <a:t>. Well-constructed stories about a variety of topics.</a:t>
            </a:r>
          </a:p>
          <a:p>
            <a:r>
              <a:rPr lang="en-US" dirty="0"/>
              <a:t>increase attention span</a:t>
            </a:r>
          </a:p>
          <a:p>
            <a:r>
              <a:rPr lang="en-US" dirty="0"/>
              <a:t>practice note-taking</a:t>
            </a:r>
          </a:p>
          <a:p>
            <a:r>
              <a:rPr lang="en-US" dirty="0"/>
              <a:t>also worth listening to: </a:t>
            </a:r>
            <a:r>
              <a:rPr lang="en-US" i="1" dirty="0"/>
              <a:t>Wait Wait Don’t Tell Me</a:t>
            </a:r>
            <a:r>
              <a:rPr lang="en-US" dirty="0"/>
              <a:t> and </a:t>
            </a:r>
            <a:r>
              <a:rPr lang="en-US" i="1" dirty="0"/>
              <a:t>Ask Me Another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1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Translate jokes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remember, helps students see that meaning is more important than specific words</a:t>
            </a:r>
          </a:p>
          <a:p>
            <a:r>
              <a:rPr lang="en-US" dirty="0"/>
              <a:t>use for sight translation or consecutive</a:t>
            </a:r>
          </a:p>
          <a:p>
            <a:r>
              <a:rPr lang="en-US" dirty="0"/>
              <a:t>demands cultural and linguistic knowledge</a:t>
            </a:r>
          </a:p>
          <a:p>
            <a:r>
              <a:rPr lang="en-US" dirty="0"/>
              <a:t>much more fun than gross medical stuff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04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6C0DA6-7694-D745-B6FB-726A99C4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dirty="0"/>
              <a:t>Q. How do you catch a polar bear?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A. You cut a hole in the ice and you put peas all round the edge and when the polar bear comes along and stops for a pea, you kick it in the ice hole.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7B469-ACF8-8E48-B4B0-8953AFE0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8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8B0B-CB1A-2740-87A9-B5C2BF85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41099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 </a:t>
            </a:r>
            <a:r>
              <a:rPr lang="en-US" sz="4800" dirty="0"/>
              <a:t>For</a:t>
            </a:r>
            <a:r>
              <a:rPr lang="en-US" dirty="0"/>
              <a:t> </a:t>
            </a:r>
            <a:r>
              <a:rPr lang="en-US" sz="4900" dirty="0"/>
              <a:t>trainers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8CDB-895C-C74D-965F-59EAABA3C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0057"/>
            <a:ext cx="8229600" cy="4036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Things to do with your students besides roleplays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60F97-04DB-6D43-80F0-D862D3F0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AA36-2CFB-AE4E-B6ED-150D175D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20322"/>
          </a:xfrm>
        </p:spPr>
        <p:txBody>
          <a:bodyPr/>
          <a:lstStyle/>
          <a:p>
            <a:r>
              <a:rPr lang="en-US" dirty="0"/>
              <a:t>Q. Why do cows have bells?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A. Because their horns don’t work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346A2-98D3-5F45-88D9-FB1DB90A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4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238F-00BA-384A-835F-96C7A68F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82025"/>
          </a:xfrm>
        </p:spPr>
        <p:txBody>
          <a:bodyPr/>
          <a:lstStyle/>
          <a:p>
            <a:pPr algn="l"/>
            <a:r>
              <a:rPr lang="en-US" dirty="0"/>
              <a:t>- How long did Cain hate his brother?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As long as he was able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4F2A4-63C2-134B-A532-718F138F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74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F62F-C895-3241-815C-D56AF17E2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525271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r>
              <a:rPr lang="en-US" dirty="0"/>
              <a:t>Dois amigos estão conversando quando um deles diz: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– Você sabe como eu identifico que um carro é velho? </a:t>
            </a:r>
            <a:br>
              <a:rPr lang="en-US" dirty="0"/>
            </a:br>
            <a:r>
              <a:rPr lang="en-US" dirty="0"/>
              <a:t>– Não... </a:t>
            </a:r>
            <a:br>
              <a:rPr lang="en-US" dirty="0"/>
            </a:br>
            <a:r>
              <a:rPr lang="en-US" dirty="0"/>
              <a:t>– É só olhar se nele tem um adesivo; “Palmeiras Campeão!” 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29884-988F-5846-A851-C80D1F84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04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804C-F1FB-1646-9EAE-479497B3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904093"/>
          </a:xfrm>
        </p:spPr>
        <p:txBody>
          <a:bodyPr>
            <a:normAutofit fontScale="90000"/>
          </a:bodyPr>
          <a:lstStyle/>
          <a:p>
            <a:r>
              <a:rPr lang="en-US" dirty="0"/>
              <a:t>A guy goes to the doctor and he says "Doctor, I'm really worried about my brother, he thinks he's a hen!”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Doctor says "have you taken him to see a psychiatrist?"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and the guy says "Don't be stupid, we need the eggs!"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8412F2-E0D3-DB48-B74C-427997AC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01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Describe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 physical descriptions, as if you were an extra-terrestrial seeing the object for the first time</a:t>
            </a:r>
          </a:p>
          <a:p>
            <a:r>
              <a:rPr lang="en-US" dirty="0"/>
              <a:t>develops and maintains vocabulary</a:t>
            </a:r>
          </a:p>
          <a:p>
            <a:r>
              <a:rPr lang="en-US" dirty="0"/>
              <a:t>opportunity to practice terminology research</a:t>
            </a:r>
          </a:p>
          <a:p>
            <a:r>
              <a:rPr lang="en-US" dirty="0"/>
              <a:t>develops attention to detail</a:t>
            </a:r>
          </a:p>
          <a:p>
            <a:r>
              <a:rPr lang="en-US" dirty="0"/>
              <a:t>helps students become more articulate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8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Crossword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vocabulary</a:t>
            </a:r>
          </a:p>
          <a:p>
            <a:r>
              <a:rPr lang="en-US" dirty="0"/>
              <a:t>terminology research</a:t>
            </a:r>
          </a:p>
          <a:p>
            <a:r>
              <a:rPr lang="en-US" dirty="0"/>
              <a:t>reading comprehension (clues)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0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7477F-38C7-6640-879F-C1719D90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Correct other people’s mistakes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CDBE84-4CB1-BB4E-BBCF-4D53FC9B5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it’s always easier to see someone else’s flaws</a:t>
            </a:r>
          </a:p>
          <a:p>
            <a:r>
              <a:rPr lang="en-US" sz="3600"/>
              <a:t>develops attention to detail</a:t>
            </a:r>
          </a:p>
          <a:p>
            <a:r>
              <a:rPr lang="en-US" sz="3600"/>
              <a:t>makes students think about translation process (context, purpose)</a:t>
            </a:r>
          </a:p>
          <a:p>
            <a:r>
              <a:rPr lang="en-US" sz="3600"/>
              <a:t>develops T&amp;I vocabulary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3D7C9-4385-3B4E-98E3-537F0BA9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4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98D0-EA12-E043-9727-3C58F91B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F776-FD43-FF4D-827C-D6FA0D05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C9E453-A885-7C4E-8AD3-76E9C2948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" y="169817"/>
            <a:ext cx="8765178" cy="65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2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CE962-1682-294E-80CF-B638EE5C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F2A0D4-01E0-A847-832F-C63774280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0817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6FD33-796F-7F49-BB0C-5F26A864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30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EABF-31A8-A248-B514-0DFB38FE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A10FE2-80E3-7D47-AC6B-671E75790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599" cy="64468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FCFA7-6AED-6845-B9DB-30C3B139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would-be and working interpreters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9338F-DE15-4741-86CC-B5D112FB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Why bother building skills? </a:t>
            </a:r>
          </a:p>
          <a:p>
            <a:pPr marL="0" indent="0" algn="ctr">
              <a:buNone/>
            </a:pPr>
            <a:r>
              <a:rPr lang="en-US" sz="4000" dirty="0"/>
              <a:t>Two reasons.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69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9"/>
            <a:ext cx="8229600" cy="1897529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solidFill>
                  <a:srgbClr val="0000FF"/>
                </a:solidFill>
              </a:rPr>
              <a:t>O capitalismo é a exploração do homem pelo homem. O socialismo é o contrário.</a:t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Millôr Fernandes</a:t>
            </a:r>
            <a:br>
              <a:rPr lang="en-US" sz="1600" dirty="0">
                <a:solidFill>
                  <a:srgbClr val="0000FF"/>
                </a:solidFill>
              </a:rPr>
            </a:b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706"/>
            <a:ext cx="8229600" cy="48110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Capitalism is men exploring men. Socialism is against that.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capitalism is the exploration of the man by the man. The socialism is the contrary.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Capitalism is when people exploit people. Socialism is when it’s the other way around.</a:t>
            </a:r>
          </a:p>
        </p:txBody>
      </p:sp>
    </p:spTree>
    <p:extLst>
      <p:ext uri="{BB962C8B-B14F-4D97-AF65-F5344CB8AC3E}">
        <p14:creationId xmlns:p14="http://schemas.microsoft.com/office/powerpoint/2010/main" val="2697416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Videos and songs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speeches/lectures on all topics, to practice simultaneous or to learn about different topics (TED talks; subtitles, variable speed)</a:t>
            </a:r>
          </a:p>
          <a:p>
            <a:r>
              <a:rPr lang="en-US" dirty="0"/>
              <a:t>opening/closing arguments, legal info </a:t>
            </a:r>
          </a:p>
          <a:p>
            <a:r>
              <a:rPr lang="en-US" dirty="0"/>
              <a:t>regional accents</a:t>
            </a:r>
          </a:p>
          <a:p>
            <a:r>
              <a:rPr lang="en-US" dirty="0"/>
              <a:t>cultural knowledge and current slang</a:t>
            </a:r>
          </a:p>
          <a:p>
            <a:r>
              <a:rPr lang="en-US" dirty="0"/>
              <a:t>high and low register</a:t>
            </a:r>
          </a:p>
          <a:p>
            <a:r>
              <a:rPr lang="en-US" dirty="0"/>
              <a:t>strengthens ability to ignore distractions (music)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18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 The Interpreter’s Gym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don’t use this while driving!</a:t>
            </a:r>
          </a:p>
          <a:p>
            <a:r>
              <a:rPr lang="en-US" dirty="0">
                <a:hlinkClick r:id="rId2"/>
              </a:rPr>
              <a:t>https://soundcloud.com/the-interpreters-gym</a:t>
            </a:r>
            <a:endParaRPr lang="en-US" dirty="0"/>
          </a:p>
          <a:p>
            <a:r>
              <a:rPr lang="en-US" dirty="0"/>
              <a:t>3 playlists; English simul, Port consec, and Eng consec</a:t>
            </a:r>
          </a:p>
          <a:p>
            <a:r>
              <a:rPr lang="en-US" dirty="0"/>
              <a:t>mostly (but not exclusively) legal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09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13. Sight-translate </a:t>
            </a:r>
            <a:r>
              <a:rPr lang="en-US" i="1" dirty="0"/>
              <a:t>Harper’s Index, Weekly Review, </a:t>
            </a:r>
            <a:r>
              <a:rPr lang="en-US" dirty="0"/>
              <a:t>and</a:t>
            </a:r>
            <a:r>
              <a:rPr lang="en-US" i="1" dirty="0"/>
              <a:t>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https://harpers.org/</a:t>
            </a:r>
            <a:endParaRPr lang="en-US" dirty="0"/>
          </a:p>
          <a:p>
            <a:r>
              <a:rPr lang="en-US" dirty="0"/>
              <a:t>challenging and often humorous little nuggets of information about a variety of topics.</a:t>
            </a:r>
          </a:p>
          <a:p>
            <a:r>
              <a:rPr lang="en-US" dirty="0"/>
              <a:t>terminology </a:t>
            </a:r>
          </a:p>
          <a:p>
            <a:r>
              <a:rPr lang="en-US" dirty="0"/>
              <a:t>reformulation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85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14. Follow language and grammar pages on 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up little bits of useful info while comparing yourself to your friends</a:t>
            </a:r>
          </a:p>
          <a:p>
            <a:r>
              <a:rPr lang="en-US" dirty="0"/>
              <a:t>quizzes </a:t>
            </a:r>
            <a:r>
              <a:rPr lang="en-US" dirty="0">
                <a:hlinkClick r:id="rId2"/>
              </a:rPr>
              <a:t>(Língua portuguesa)</a:t>
            </a:r>
            <a:endParaRPr lang="en-US" dirty="0"/>
          </a:p>
          <a:p>
            <a:r>
              <a:rPr lang="en-US" dirty="0"/>
              <a:t>BTW, reading FB comments can help you keep up with slang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19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1576"/>
          </a:xfrm>
        </p:spPr>
        <p:txBody>
          <a:bodyPr>
            <a:normAutofit fontScale="90000"/>
          </a:bodyPr>
          <a:lstStyle/>
          <a:p>
            <a:r>
              <a:rPr lang="en-US" dirty="0"/>
              <a:t>15. Study and critique official 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576"/>
            <a:ext cx="8229600" cy="49545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  Translated forms and info on the MA Trial Court’s site, for these languages:</a:t>
            </a:r>
          </a:p>
          <a:p>
            <a:pPr marL="0" indent="0" algn="ctr">
              <a:buNone/>
            </a:pPr>
            <a:r>
              <a:rPr lang="en-US" dirty="0"/>
              <a:t>Spanish, Arabic, Chinese, Haitian Creole, Khmer, Portuguese, Russian, and Vietnamese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https://www.mass.gov/topics/translated-court-forms-information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By comparing these to the English versions, you can practice sight translation and get a good head start on your legal glossary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56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7B56-3200-CB42-8709-94DA8BBD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tips for trainers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8098-2F3C-0942-8951-86BCFA876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your own material, based on your experience and context</a:t>
            </a:r>
          </a:p>
          <a:p>
            <a:r>
              <a:rPr lang="en-US" dirty="0"/>
              <a:t>teach students how to fish</a:t>
            </a:r>
          </a:p>
          <a:p>
            <a:r>
              <a:rPr lang="en-US" dirty="0"/>
              <a:t>put students on the spot</a:t>
            </a:r>
          </a:p>
          <a:p>
            <a:r>
              <a:rPr lang="en-US" dirty="0"/>
              <a:t>give challenging oral exams and grade them</a:t>
            </a:r>
          </a:p>
          <a:p>
            <a:r>
              <a:rPr lang="en-US" dirty="0"/>
              <a:t>grade homework and make detailed corrections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EDFFF-005A-5C48-AD47-3A3D4464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93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0000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tips for students and interpreters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332"/>
            <a:ext cx="8229600" cy="528214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pay attention to the mistakes you make</a:t>
            </a:r>
            <a:r>
              <a:rPr lang="en-US" dirty="0"/>
              <a:t>; they will show you what you need to work on the most </a:t>
            </a:r>
          </a:p>
          <a:p>
            <a:r>
              <a:rPr lang="en-US" dirty="0"/>
              <a:t>practice (so you can use processing capacity more efficiently) </a:t>
            </a:r>
          </a:p>
          <a:p>
            <a:r>
              <a:rPr lang="en-US" dirty="0"/>
              <a:t>Make sure you understand the source message thoroughly</a:t>
            </a:r>
          </a:p>
          <a:p>
            <a:r>
              <a:rPr lang="en-US" dirty="0"/>
              <a:t>check your work (read what you wrote, listen to yourself) </a:t>
            </a:r>
          </a:p>
          <a:p>
            <a:r>
              <a:rPr lang="en-US" dirty="0"/>
              <a:t>get help (class, proofreader, coach, colleagues with complementary skills)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4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1</a:t>
            </a:r>
            <a:br>
              <a:rPr lang="en-US" dirty="0"/>
            </a:br>
            <a:r>
              <a:rPr lang="en-US" dirty="0"/>
              <a:t>Daniel Gile’s effort model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06618076"/>
              </p:ext>
            </p:extLst>
          </p:nvPr>
        </p:nvGraphicFramePr>
        <p:xfrm>
          <a:off x="1406410" y="1573373"/>
          <a:ext cx="6813047" cy="456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DOES THIS MATTER TO YOU?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“PIE” DOES NOT CHANGE SIZE, BUT THE “SLICES” ARE CONSTANTLY CHANGING SIZE</a:t>
            </a:r>
          </a:p>
          <a:p>
            <a:r>
              <a:rPr lang="en-US" dirty="0"/>
              <a:t>YOU NEED TO USE PROCESSING CAPACITY EFFICIENTLY TO AVOID OVERLOAD</a:t>
            </a:r>
          </a:p>
          <a:p>
            <a:r>
              <a:rPr lang="en-US" dirty="0"/>
              <a:t>IMPROVING SKILLS WILL FREE UP PROCESSING CAPACITY (THE SLICE FOR THAT TASK WILL BECOME SMALLER) SO STRESS AND FATIGUE WILL DECREASE AND QUALITY WILL IMPROVE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9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39229"/>
          </a:xfrm>
        </p:spPr>
        <p:txBody>
          <a:bodyPr>
            <a:normAutofit/>
          </a:bodyPr>
          <a:lstStyle/>
          <a:p>
            <a:r>
              <a:rPr lang="en-US" sz="4800" dirty="0"/>
              <a:t>Key concept 2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Gile’s gravitational model of linguistic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4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795889" y="183444"/>
            <a:ext cx="5348111" cy="6484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</a:rPr>
              <a:t>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6778" y="1194375"/>
            <a:ext cx="4289778" cy="45121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/>
              <a:t>ACTIVE</a:t>
            </a:r>
          </a:p>
        </p:txBody>
      </p:sp>
      <p:sp>
        <p:nvSpPr>
          <p:cNvPr id="7" name="Oval 6"/>
          <p:cNvSpPr/>
          <p:nvPr/>
        </p:nvSpPr>
        <p:spPr>
          <a:xfrm>
            <a:off x="5404556" y="2624667"/>
            <a:ext cx="2170287" cy="125306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/>
              <a:t>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4111" y="609600"/>
            <a:ext cx="27770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PASSIVE</a:t>
            </a:r>
          </a:p>
        </p:txBody>
      </p:sp>
      <p:sp>
        <p:nvSpPr>
          <p:cNvPr id="11" name="Oval 10"/>
          <p:cNvSpPr/>
          <p:nvPr/>
        </p:nvSpPr>
        <p:spPr>
          <a:xfrm>
            <a:off x="6843889" y="2792590"/>
            <a:ext cx="84667" cy="1284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094111" y="1608667"/>
            <a:ext cx="141111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367889" y="1495779"/>
            <a:ext cx="239889" cy="268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928556" y="1841501"/>
            <a:ext cx="169333" cy="1340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6778" y="3414889"/>
            <a:ext cx="211666" cy="19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303889" y="1721556"/>
            <a:ext cx="112889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644444" y="6053667"/>
            <a:ext cx="310445" cy="2257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011334" y="409222"/>
            <a:ext cx="268111" cy="2003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788377" y="3414889"/>
            <a:ext cx="166512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112000" y="3287889"/>
            <a:ext cx="169333" cy="127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801555" y="369711"/>
            <a:ext cx="225778" cy="2398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927600" y="2638778"/>
            <a:ext cx="166512" cy="153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551334" y="2067276"/>
            <a:ext cx="155222" cy="2963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54221" y="3979333"/>
            <a:ext cx="112889" cy="28222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000" y="5751690"/>
            <a:ext cx="239889" cy="3019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450666" y="2441222"/>
            <a:ext cx="270933" cy="1834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769556" y="4854222"/>
            <a:ext cx="158043" cy="1834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69556" y="437444"/>
            <a:ext cx="197554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843888" y="4214422"/>
            <a:ext cx="183445" cy="2963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660444" y="5037667"/>
            <a:ext cx="268112" cy="2398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713110" y="6484055"/>
            <a:ext cx="183444" cy="1834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706556" y="6484055"/>
            <a:ext cx="296333" cy="2229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574844" y="4543777"/>
            <a:ext cx="146755" cy="194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283222" y="1030111"/>
            <a:ext cx="324556" cy="1642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283222" y="6053667"/>
            <a:ext cx="324556" cy="2257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8706556" y="5569938"/>
            <a:ext cx="141111" cy="2731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281333" y="1030111"/>
            <a:ext cx="268111" cy="2681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954889" y="3979333"/>
            <a:ext cx="268111" cy="1715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842000" y="4738510"/>
            <a:ext cx="225778" cy="3104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871178" y="3612444"/>
            <a:ext cx="270933" cy="2652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556020" y="3502377"/>
            <a:ext cx="149579" cy="220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8441267" y="366890"/>
            <a:ext cx="166511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759222" y="6279444"/>
            <a:ext cx="338667" cy="2963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26999" y="183444"/>
            <a:ext cx="3668889" cy="70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Core</a:t>
            </a:r>
            <a:r>
              <a:rPr lang="en-US" sz="2400" dirty="0"/>
              <a:t>; words you will never forget.</a:t>
            </a:r>
          </a:p>
          <a:p>
            <a:r>
              <a:rPr lang="en-US" sz="2400" b="1" dirty="0"/>
              <a:t>Active</a:t>
            </a:r>
            <a:r>
              <a:rPr lang="en-US" sz="2400" dirty="0"/>
              <a:t>; words you can remember spontaneously.</a:t>
            </a:r>
          </a:p>
          <a:p>
            <a:r>
              <a:rPr lang="en-US" sz="2400" b="1" dirty="0"/>
              <a:t>Passive</a:t>
            </a:r>
            <a:r>
              <a:rPr lang="en-US" sz="2400" dirty="0"/>
              <a:t>; words you know or can understand, but can’t remember spontaneously or don’t feel comfortable using.</a:t>
            </a:r>
          </a:p>
          <a:p>
            <a:r>
              <a:rPr lang="en-US" sz="2400" b="1" dirty="0"/>
              <a:t>Outside</a:t>
            </a:r>
            <a:r>
              <a:rPr lang="en-US" sz="2400" dirty="0"/>
              <a:t>; words you either don’t know yet or don’t know anymore.</a:t>
            </a:r>
          </a:p>
          <a:p>
            <a:r>
              <a:rPr lang="en-US" sz="2400" b="1" dirty="0"/>
              <a:t>Dots</a:t>
            </a:r>
            <a:r>
              <a:rPr lang="en-US" sz="2400" dirty="0"/>
              <a:t>; represent words and other linguistic knowledge. If used, they tend to move towards the center. If not used, they tend to drift away from the center.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0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WHAT DOES THIS MEAN FOR YOU?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54667"/>
            <a:ext cx="8229600" cy="55033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r>
              <a:rPr lang="en-US" sz="3600" dirty="0"/>
              <a:t>LANGUAGE: USE IT OR LOSE IT</a:t>
            </a:r>
          </a:p>
          <a:p>
            <a:r>
              <a:rPr lang="en-US" sz="3600" dirty="0"/>
              <a:t>CONSTANT EFFORT IS REQUIRED TO </a:t>
            </a:r>
            <a:r>
              <a:rPr lang="en-US" sz="3600" dirty="0">
                <a:solidFill>
                  <a:srgbClr val="FF0000"/>
                </a:solidFill>
              </a:rPr>
              <a:t>MAINTAIN, </a:t>
            </a:r>
            <a:r>
              <a:rPr lang="en-US" sz="3600" dirty="0"/>
              <a:t>LET ALONE INCREASE,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LANGUAGE SKILLS</a:t>
            </a:r>
          </a:p>
          <a:p>
            <a:r>
              <a:rPr lang="en-US" sz="3600" dirty="0"/>
              <a:t>AN INTERPRETER IS ONLY AS GOOD AS HIS/HER LANGUAGE SKILLS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3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40527"/>
            <a:ext cx="8229600" cy="380080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I highly recommend reading </a:t>
            </a:r>
            <a:r>
              <a:rPr lang="en-US" i="1" dirty="0"/>
              <a:t>Basic Concepts and Models for Interpreter and Translator Training,</a:t>
            </a:r>
            <a:br>
              <a:rPr lang="en-US" i="1" dirty="0"/>
            </a:br>
            <a:r>
              <a:rPr lang="en-US" dirty="0"/>
              <a:t>by Daniel Gile, the book these two ideas came from. </a:t>
            </a:r>
            <a:br>
              <a:rPr lang="en-US" i="1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CF0F-283C-E144-A2F4-2DD318CF6F1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34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29498</TotalTime>
  <Words>1221</Words>
  <Application>Microsoft Macintosh PowerPoint</Application>
  <PresentationFormat>On-screen Show (4:3)</PresentationFormat>
  <Paragraphs>182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Skill-Building Strategies for Interpreters and Interpreter Trainers</vt:lpstr>
      <vt:lpstr>  For trainers</vt:lpstr>
      <vt:lpstr>For would-be and working interpreters</vt:lpstr>
      <vt:lpstr>Key concept 1 Daniel Gile’s effort model</vt:lpstr>
      <vt:lpstr>WHY DOES THIS MATTER TO YOU?</vt:lpstr>
      <vt:lpstr>Key concept 2  Gile’s gravitational model of linguistic availability</vt:lpstr>
      <vt:lpstr>PowerPoint Presentation</vt:lpstr>
      <vt:lpstr>WHAT DOES THIS MEAN FOR YOU?</vt:lpstr>
      <vt:lpstr>I highly recommend reading Basic Concepts and Models for Interpreter and Translator Training, by Daniel Gile, the book these two ideas came from.  </vt:lpstr>
      <vt:lpstr>WHAT ELSE DO TERPS NEED?</vt:lpstr>
      <vt:lpstr>MY SUGGESTIONS</vt:lpstr>
      <vt:lpstr>1. Write self-evaluations</vt:lpstr>
      <vt:lpstr>2. Put a glossary together</vt:lpstr>
      <vt:lpstr>3. Keep a reading log</vt:lpstr>
      <vt:lpstr>4. Write essays, in both languages</vt:lpstr>
      <vt:lpstr>5. Speeches and debates</vt:lpstr>
      <vt:lpstr>6. Listen to podcasts</vt:lpstr>
      <vt:lpstr>7. Translate jokes</vt:lpstr>
      <vt:lpstr>Q. How do you catch a polar bear?  A. You cut a hole in the ice and you put peas all round the edge and when the polar bear comes along and stops for a pea, you kick it in the ice hole.  </vt:lpstr>
      <vt:lpstr>Q. Why do cows have bells?  A. Because their horns don’t work  </vt:lpstr>
      <vt:lpstr>- How long did Cain hate his brother?   - As long as he was able </vt:lpstr>
      <vt:lpstr>  Dois amigos estão conversando quando um deles diz:   – Você sabe como eu identifico que um carro é velho?  – Não...  – É só olhar se nele tem um adesivo; “Palmeiras Campeão!”    </vt:lpstr>
      <vt:lpstr>A guy goes to the doctor and he says "Doctor, I'm really worried about my brother, he thinks he's a hen!”  The Doctor says "have you taken him to see a psychiatrist?"   and the guy says "Don't be stupid, we need the eggs!"  </vt:lpstr>
      <vt:lpstr>8. Describe objects</vt:lpstr>
      <vt:lpstr>9. Crossword puzzles</vt:lpstr>
      <vt:lpstr>10. Correct other people’s mistakes</vt:lpstr>
      <vt:lpstr>PowerPoint Presentation</vt:lpstr>
      <vt:lpstr>PowerPoint Presentation</vt:lpstr>
      <vt:lpstr>PowerPoint Presentation</vt:lpstr>
      <vt:lpstr>O capitalismo é a exploração do homem pelo homem. O socialismo é o contrário. Millôr Fernandes </vt:lpstr>
      <vt:lpstr>11. Videos and songs</vt:lpstr>
      <vt:lpstr>12. The Interpreter’s Gym</vt:lpstr>
      <vt:lpstr>13. Sight-translate Harper’s Index, Weekly Review, and Findings</vt:lpstr>
      <vt:lpstr>14. Follow language and grammar pages on Facebook</vt:lpstr>
      <vt:lpstr>15. Study and critique official translations</vt:lpstr>
      <vt:lpstr>Final tips for trainers</vt:lpstr>
      <vt:lpstr>Final tips for students and interpreters</vt:lpstr>
    </vt:vector>
  </TitlesOfParts>
  <Company>boston university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INT102P</dc:title>
  <dc:creator>Stephen Sanford</dc:creator>
  <cp:lastModifiedBy>Stephen Sanford</cp:lastModifiedBy>
  <cp:revision>319</cp:revision>
  <dcterms:created xsi:type="dcterms:W3CDTF">2013-12-27T17:02:46Z</dcterms:created>
  <dcterms:modified xsi:type="dcterms:W3CDTF">2018-04-28T14:35:30Z</dcterms:modified>
</cp:coreProperties>
</file>